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2" r:id="rId3"/>
    <p:sldId id="326" r:id="rId4"/>
    <p:sldId id="325" r:id="rId5"/>
    <p:sldId id="324" r:id="rId6"/>
    <p:sldId id="327" r:id="rId7"/>
    <p:sldId id="329" r:id="rId8"/>
    <p:sldId id="328" r:id="rId9"/>
    <p:sldId id="330" r:id="rId10"/>
    <p:sldId id="319" r:id="rId11"/>
    <p:sldId id="291" r:id="rId12"/>
    <p:sldId id="331" r:id="rId13"/>
  </p:sldIdLst>
  <p:sldSz cx="9144000" cy="6858000" type="screen4x3"/>
  <p:notesSz cx="6784975" cy="9906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no Odisharia" initials="NO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15952" autoAdjust="0"/>
    <p:restoredTop sz="99205" autoAdjust="0"/>
  </p:normalViewPr>
  <p:slideViewPr>
    <p:cSldViewPr>
      <p:cViewPr>
        <p:scale>
          <a:sx n="90" d="100"/>
          <a:sy n="90" d="100"/>
        </p:scale>
        <p:origin x="-131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3947286A-1425-4EA7-8CA9-58ADBFBB5382}" type="datetimeFigureOut">
              <a:rPr lang="en-US" smtClean="0"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5959DA98-8EB0-4C78-8798-DD30DDA840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34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3250" y="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0D43F5D-34C0-4A12-984F-9BBD09DAF1BB}" type="datetimeFigureOut">
              <a:rPr lang="en-US" smtClean="0"/>
              <a:pPr/>
              <a:t>1/16/2018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8498" y="4705351"/>
            <a:ext cx="5427980" cy="4457700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3250" y="9408981"/>
            <a:ext cx="2940156" cy="495300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2EDE394-3571-4494-8332-A1D3D841FE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3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BA286-83BE-46FF-8FDD-19FE3CA107B6}" type="datetimeFigureOut">
              <a:rPr lang="ru-RU" smtClean="0"/>
              <a:pPr/>
              <a:t>16.01.2018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C3675-4175-4B9B-A926-7E36BCC71CF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68991" y="1288791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3200" b="1" dirty="0" smtClean="0"/>
              <a:t>მეთოდოლოგიის სისუსტეები 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04800" y="2209799"/>
            <a:ext cx="8305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ka-GE" sz="2400" dirty="0" smtClean="0"/>
              <a:t>რთულად გასაგები </a:t>
            </a:r>
            <a:r>
              <a:rPr lang="ka-GE" sz="2400" dirty="0"/>
              <a:t>ფორმულა: მეთოდიკის სირთულიდან გამომდინარე მიღებული გადაწყვეტილებების აღქმა მოსახლეობის გარკვეული ნაწილისათვის </a:t>
            </a:r>
            <a:r>
              <a:rPr lang="ka-GE" sz="2400" dirty="0" smtClean="0"/>
              <a:t>ძნელია და დაინტერესებული მოქალაქეებისათვის ახსნა რთულია;</a:t>
            </a:r>
          </a:p>
          <a:p>
            <a:pPr lvl="0">
              <a:defRPr/>
            </a:pPr>
            <a:endParaRPr lang="ka-GE" sz="2400" dirty="0"/>
          </a:p>
          <a:p>
            <a:pPr lvl="0">
              <a:buFont typeface="Arial" pitchFamily="34" charset="0"/>
              <a:buChar char="•"/>
            </a:pPr>
            <a:r>
              <a:rPr lang="ka-GE" sz="2400" dirty="0" smtClean="0"/>
              <a:t>    რადგან აღნიშნული მეთოდოლოგია სტატისტიკურ</a:t>
            </a:r>
          </a:p>
          <a:p>
            <a:pPr lvl="0"/>
            <a:r>
              <a:rPr lang="ka-GE" sz="2400" dirty="0" smtClean="0"/>
              <a:t>     მოდელს         გამოიყენებს, იგი არ არის მოქნილი  და </a:t>
            </a:r>
          </a:p>
          <a:p>
            <a:pPr lvl="0"/>
            <a:r>
              <a:rPr lang="ka-GE" sz="2400" dirty="0"/>
              <a:t> </a:t>
            </a:r>
            <a:r>
              <a:rPr lang="ka-GE" sz="2400" dirty="0" smtClean="0"/>
              <a:t>    შესაბამისად  პროგრამაში ჩართვის და ამორიცხვის </a:t>
            </a:r>
          </a:p>
          <a:p>
            <a:pPr lvl="0"/>
            <a:r>
              <a:rPr lang="ka-GE" sz="2400" dirty="0"/>
              <a:t> </a:t>
            </a:r>
            <a:r>
              <a:rPr lang="ka-GE" sz="2400" dirty="0" smtClean="0"/>
              <a:t>    ცდომილება გააჩნია</a:t>
            </a:r>
            <a:r>
              <a:rPr lang="ka-GE" sz="2000" dirty="0" smtClean="0"/>
              <a:t>.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00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497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90800" y="704472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2000" b="1" dirty="0" smtClean="0"/>
              <a:t>მთლიანი სისტემის გადასვლის უპირატესობები  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363279" y="1371600"/>
            <a:ext cx="8305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arenR"/>
            </a:pPr>
            <a:r>
              <a:rPr lang="ka-GE" dirty="0" smtClean="0"/>
              <a:t>სისტემის მთლიანად გადასვლა ხელს შეუწყობს მუნიციპალიტეტების გაძლიერებას, რადგან ისინი შეძლებენ სრულად დაინახონ, გაანალიზონ და დროულად უპასუხონ ადგილობრივი მოსახლეობის საჭიროებებს;</a:t>
            </a:r>
          </a:p>
          <a:p>
            <a:pPr marL="342900" indent="-342900">
              <a:buFontTx/>
              <a:buAutoNum type="arabicParenR"/>
            </a:pPr>
            <a:r>
              <a:rPr lang="ka-GE" dirty="0" smtClean="0"/>
              <a:t>ინფორმირებული გადაწყვეტილების საფუძველზე შეიმუშაონ ისეთი ადგილობრივი პროგრამები </a:t>
            </a:r>
            <a:r>
              <a:rPr lang="ka-GE" dirty="0"/>
              <a:t>(ფულადი თუ მომსახურება) </a:t>
            </a:r>
            <a:r>
              <a:rPr lang="ka-GE" dirty="0" smtClean="0"/>
              <a:t>რომლებიც </a:t>
            </a:r>
            <a:r>
              <a:rPr lang="ka-GE" dirty="0"/>
              <a:t>მუნიციპალიტეტში მცხოვრებ, საარსებო შემწეობის მიღმა დარჩენილ </a:t>
            </a:r>
            <a:r>
              <a:rPr lang="ka-GE" dirty="0" smtClean="0"/>
              <a:t>ადამიანებს </a:t>
            </a:r>
            <a:r>
              <a:rPr lang="ka-GE" dirty="0"/>
              <a:t>დაეხმარება;</a:t>
            </a:r>
          </a:p>
          <a:p>
            <a:pPr marL="342900" indent="-342900">
              <a:buAutoNum type="arabicParenR"/>
            </a:pPr>
            <a:r>
              <a:rPr lang="ka-GE" dirty="0" smtClean="0"/>
              <a:t>უკეთესად აღიქვამენ სისტემის სპეციფიკას და აღარ დაუშვებენ მოქალაქეების პირად ანგარიშზე თანხების ჩარიცხვას (კასპი) ან ისეთი ქმედების განხორციელებას რომელიც მოქალაქეებს დააკარგვინებს ბაზაში რეგისტრაციას და სოციალურ დახმარებას (ქუთაისი- ბინები გადასცა, პოსტ ფაქტუმ მოგვწერა არ გადაამოწმოო);</a:t>
            </a:r>
          </a:p>
          <a:p>
            <a:pPr marL="342900" indent="-342900">
              <a:buAutoNum type="arabicParenR"/>
            </a:pPr>
            <a:r>
              <a:rPr lang="ka-GE" dirty="0" smtClean="0"/>
              <a:t>ქვეყნის შიგნით მიგრაციის დასანახად და დახმარების დუბლირების თავიდან ასაცილებლად; </a:t>
            </a:r>
          </a:p>
          <a:p>
            <a:pPr marL="342900" indent="-342900">
              <a:buAutoNum type="arabicParenR"/>
            </a:pPr>
            <a:r>
              <a:rPr lang="ka-GE" dirty="0" smtClean="0"/>
              <a:t>აუცილებელია მონაცემთა ბაზის მართვა ხორციელდებოდეს ცენტრალიზებულად,  სხვადასხვა ბაზებთან  წვდომის, ინფორმაციის გადამოწმების მიზნით და კოორდინაციის გასაუმჯობესებლად;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41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8497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590800" y="838200"/>
            <a:ext cx="5638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2800" b="1" dirty="0" smtClean="0">
                <a:solidFill>
                  <a:srgbClr val="FF0000"/>
                </a:solidFill>
              </a:rPr>
              <a:t>პრობლემები მხოლოდ მინისტრისთვის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600200"/>
            <a:ext cx="8305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a-GE" sz="2000" dirty="0" smtClean="0"/>
          </a:p>
          <a:p>
            <a:pPr marL="342900" indent="-342900">
              <a:buAutoNum type="arabicParenR"/>
            </a:pPr>
            <a:endParaRPr lang="ka-GE" sz="2000" dirty="0"/>
          </a:p>
          <a:p>
            <a:pPr marL="342900" indent="-342900">
              <a:buAutoNum type="arabicParenR"/>
            </a:pPr>
            <a:r>
              <a:rPr lang="ka-GE" sz="2000" dirty="0" smtClean="0"/>
              <a:t>მიგრაციის პრობლემა ბიუჯეტთან მიმართებაში (დააბიუჯეტებენ 5000 ადამიანზე და აქედან 300 წავა სხვა რეგიონში - როგორ დაითვლება გამოსაყოფი თანხა? შესაძლოა ერთ მუნიციპალიტეტს თანხა დარჩეს, მეორეს- დააკლდეს</a:t>
            </a:r>
          </a:p>
          <a:p>
            <a:pPr marL="342900" indent="-342900">
              <a:buAutoNum type="arabicParenR"/>
            </a:pPr>
            <a:r>
              <a:rPr lang="ka-GE" sz="2000" dirty="0" smtClean="0"/>
              <a:t> კორუფციის რისკი -კონტროლს და ზედამხედველობას მკაცრი მექნიზმების ჩამოყალიბება მუნიციპალიტეტებში;  </a:t>
            </a:r>
          </a:p>
          <a:p>
            <a:pPr marL="342900" indent="-342900">
              <a:buAutoNum type="arabicParenR"/>
            </a:pPr>
            <a:r>
              <a:rPr lang="ka-GE" sz="2000" dirty="0" smtClean="0"/>
              <a:t>ადგილობრივ მუნიციპალიტეტებს დასჭირდება ადამიანური, ლოჯისტიკური და </a:t>
            </a:r>
            <a:r>
              <a:rPr lang="en-US" sz="2000" dirty="0" smtClean="0"/>
              <a:t>IT </a:t>
            </a:r>
            <a:r>
              <a:rPr lang="ka-GE" sz="2000" dirty="0" smtClean="0"/>
              <a:t>რესურსი;</a:t>
            </a:r>
          </a:p>
          <a:p>
            <a:endParaRPr lang="ka-GE" sz="2000" dirty="0"/>
          </a:p>
          <a:p>
            <a:pPr marL="342900" indent="-342900">
              <a:buAutoNum type="arabicParenR"/>
            </a:pPr>
            <a:endParaRPr lang="ka-GE" dirty="0" smtClean="0"/>
          </a:p>
          <a:p>
            <a:pPr marL="342900" indent="-34290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93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919551" y="381000"/>
            <a:ext cx="5638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000" b="1" dirty="0" smtClean="0"/>
              <a:t>სოციალური დახმარების დანიშვნის და მართვის პროცესი</a:t>
            </a:r>
            <a:endParaRPr lang="en-US" sz="20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863761"/>
              </p:ext>
            </p:extLst>
          </p:nvPr>
        </p:nvGraphicFramePr>
        <p:xfrm>
          <a:off x="76200" y="1070480"/>
          <a:ext cx="8991599" cy="5493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7984"/>
                <a:gridCol w="1416616"/>
                <a:gridCol w="914400"/>
                <a:gridCol w="1044543"/>
                <a:gridCol w="1012857"/>
                <a:gridCol w="1116342"/>
                <a:gridCol w="1327967"/>
                <a:gridCol w="1060890"/>
              </a:tblGrid>
              <a:tr h="162717"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ცენტრალური</a:t>
                      </a:r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რაიონული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რაიონული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რაინული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u="none" strike="noStrike" dirty="0">
                          <a:effectLst/>
                        </a:rPr>
                        <a:t>მოქალაქე</a:t>
                      </a:r>
                      <a:endParaRPr lang="ka-G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ცენტრალური</a:t>
                      </a:r>
                      <a:r>
                        <a:rPr lang="ka-GE" sz="11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რაონული 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632220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556083"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>
                          <a:effectLst/>
                        </a:rPr>
                        <a:t>მოქალაქე განცხადებით მიმართავს სოციალური მომსახურების სააგენტოს ტერიტორიულ ერთეულს,  ან იუსტიციის სამინისტროს საზოგადოებრივ ცენტრს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>
                          <a:effectLst/>
                        </a:rPr>
                        <a:t>მოქალაქეების განცხადებების ცენტრალიზებულად მიღება, ბაზებთან დადარება და რაიონებში გადაგზავნა </a:t>
                      </a:r>
                      <a:r>
                        <a:rPr lang="ka-GE" sz="1100" u="none" strike="noStrike" dirty="0" smtClean="0">
                          <a:effectLst/>
                        </a:rPr>
                        <a:t>სხვა </a:t>
                      </a:r>
                      <a:r>
                        <a:rPr lang="ka-GE" sz="1100" u="none" strike="noStrike" dirty="0">
                          <a:effectLst/>
                        </a:rPr>
                        <a:t>შესამოწმებელ/ შესაჩერებელ შემთხვევებთან ერთად: საზღვრის კვეთა, არ დარეგისტრირდა </a:t>
                      </a:r>
                      <a:r>
                        <a:rPr lang="en-US" sz="1100" u="none" strike="noStrike" dirty="0" err="1">
                          <a:effectLst/>
                        </a:rPr>
                        <a:t>worknet</a:t>
                      </a:r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ka-GE" sz="1100" u="none" strike="noStrike" dirty="0">
                          <a:effectLst/>
                        </a:rPr>
                        <a:t>ზე), ალოგიკური შემთხვევები,    შეჩერებები, </a:t>
                      </a:r>
                      <a:r>
                        <a:rPr lang="ka-GE" sz="1100" u="none" strike="noStrike" dirty="0" smtClean="0">
                          <a:effectLst/>
                        </a:rPr>
                        <a:t>4 წლიანი </a:t>
                      </a:r>
                      <a:r>
                        <a:rPr lang="ka-GE" sz="1100" u="none" strike="noStrike" dirty="0">
                          <a:effectLst/>
                        </a:rPr>
                        <a:t>გადამოწმება </a:t>
                      </a:r>
                      <a:r>
                        <a:rPr lang="ka-GE" sz="1100" u="none" strike="noStrike" dirty="0" smtClean="0">
                          <a:effectLst/>
                        </a:rPr>
                        <a:t> 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>
                          <a:effectLst/>
                        </a:rPr>
                        <a:t>ცენტრალი ოფისიდან მიღებული დავალების გადანაწილება </a:t>
                      </a:r>
                      <a:endParaRPr lang="ka-GE" sz="1100" u="none" strike="noStrike" dirty="0" smtClean="0">
                        <a:effectLst/>
                      </a:endParaRPr>
                    </a:p>
                    <a:p>
                      <a:pPr algn="ctr" rtl="0" fontAlgn="t"/>
                      <a:r>
                        <a:rPr lang="ka-GE" sz="1100" u="none" strike="noStrike" dirty="0" smtClean="0">
                          <a:effectLst/>
                        </a:rPr>
                        <a:t>რაიონული </a:t>
                      </a:r>
                      <a:r>
                        <a:rPr lang="ka-GE" sz="1100" u="none" strike="noStrike" dirty="0">
                          <a:effectLst/>
                        </a:rPr>
                        <a:t>განყოფილებების სოც. აგენტეებზე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>
                          <a:effectLst/>
                        </a:rPr>
                        <a:t>სოციალური აგენტის ვიზიტი ოჯახში და დეკლარაციის შევსება ოჯახის წევრის მიერ; დეკლარაციის დადასტურება  ოჯახის წევრის ხელმოწერით, </a:t>
                      </a:r>
                      <a:r>
                        <a:rPr lang="ka-GE" sz="1100" u="none" strike="noStrike" dirty="0" smtClean="0">
                          <a:effectLst/>
                        </a:rPr>
                        <a:t>შევსებული </a:t>
                      </a:r>
                      <a:r>
                        <a:rPr lang="ka-GE" sz="1100" u="none" strike="noStrike" dirty="0">
                          <a:effectLst/>
                        </a:rPr>
                        <a:t>დეკლარაციის სიზუსტის შემოწმება აგენტის მიერ. საინფორმაციო ფურცლის გაცნობა/დატოვებ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>
                          <a:effectLst/>
                        </a:rPr>
                        <a:t>ტერიტორიულ ერთეულში დეკლარაციის შეყვანა სისტემაში  ოპერატორის  მიერ;   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a-GE" sz="1100" u="none" strike="noStrike" dirty="0">
                          <a:effectLst/>
                        </a:rPr>
                        <a:t>30 დღის განმავლობაში ოჯახის შრომისუნარიანი წევრი (იმ ოჯახებში, სადაც 2 და მეტი შრომისუნარია წევრია) რეგისტრირდება </a:t>
                      </a:r>
                      <a:r>
                        <a:rPr lang="en-US" sz="1100" u="none" strike="noStrike" dirty="0" err="1">
                          <a:effectLst/>
                        </a:rPr>
                        <a:t>WorkNet</a:t>
                      </a:r>
                      <a:r>
                        <a:rPr lang="en-US" sz="1100" u="none" strike="noStrike" dirty="0">
                          <a:effectLst/>
                        </a:rPr>
                        <a:t> -</a:t>
                      </a:r>
                      <a:r>
                        <a:rPr lang="ka-GE" sz="1100" u="none" strike="noStrike" dirty="0">
                          <a:effectLst/>
                        </a:rPr>
                        <a:t>ზე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ka-GE" sz="1100" u="none" strike="noStrike" dirty="0" smtClean="0">
                          <a:effectLst/>
                        </a:rPr>
                        <a:t>ხელმისაწვდომი </a:t>
                      </a:r>
                      <a:r>
                        <a:rPr lang="ka-GE" sz="1100" u="none" strike="noStrike" dirty="0">
                          <a:effectLst/>
                        </a:rPr>
                        <a:t>ინფორმაციის გადამოწმება/შედარება ბაზებთან:                                             - საზღვრის კვეთა                               - შემოსავლები                                   - </a:t>
                      </a:r>
                      <a:r>
                        <a:rPr lang="ka-GE" sz="1100" u="none" strike="noStrike" dirty="0" smtClean="0">
                          <a:effectLst/>
                        </a:rPr>
                        <a:t>უძრავი/მოძრავი </a:t>
                      </a:r>
                      <a:r>
                        <a:rPr lang="ka-GE" sz="1100" u="none" strike="noStrike" dirty="0">
                          <a:effectLst/>
                        </a:rPr>
                        <a:t>ქონება           განაცხადის მიღების შემდეგ ,  დეკლარაციის განთავსების შემდეგ, გადარიცხვამდე და ყოველი თვის ბოლოს</a:t>
                      </a:r>
                      <a:br>
                        <a:rPr lang="ka-GE" sz="1100" u="none" strike="noStrike" dirty="0">
                          <a:effectLst/>
                        </a:rPr>
                      </a:br>
                      <a:r>
                        <a:rPr lang="ka-GE" sz="1100" u="none" strike="noStrike" dirty="0">
                          <a:effectLst/>
                        </a:rPr>
                        <a:t>გენერაცია -  გაგზავნა რაიონულ განყოფილებაში ცენტრალიზებულად შეწყვეტები (საზღვრის კვეთა, არ დარეგისტრირდა </a:t>
                      </a:r>
                      <a:r>
                        <a:rPr lang="en-US" sz="1100" u="none" strike="noStrike" dirty="0" err="1">
                          <a:effectLst/>
                        </a:rPr>
                        <a:t>worknet</a:t>
                      </a:r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ka-GE" sz="1100" u="none" strike="noStrike" dirty="0">
                          <a:effectLst/>
                        </a:rPr>
                        <a:t>ზე), ალოგიკური შემთხვევები,    შეჩერებები, 4 წლიანები </a:t>
                      </a:r>
                      <a:br>
                        <a:rPr lang="ka-GE" sz="1100" u="none" strike="noStrike" dirty="0">
                          <a:effectLst/>
                        </a:rPr>
                      </a:b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ka-GE" sz="1100" u="none" strike="noStrike" dirty="0" smtClean="0">
                          <a:effectLst/>
                        </a:rPr>
                        <a:t>აგენტის</a:t>
                      </a:r>
                      <a:r>
                        <a:rPr lang="ka-GE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ka-GE" sz="1100" u="none" strike="noStrike" dirty="0" smtClean="0">
                          <a:effectLst/>
                        </a:rPr>
                        <a:t>ოჯახში </a:t>
                      </a:r>
                      <a:r>
                        <a:rPr lang="ka-GE" sz="1100" u="none" strike="noStrike" dirty="0">
                          <a:effectLst/>
                        </a:rPr>
                        <a:t>ვიზიტი დახმარების დანიშვნის პროცედურის განსახორციელებლად (კონტროლის დამატებითი მექანიზმი)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4" name="Picture 13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720" y="1286158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C:\Users\nodisharia\AppData\Local\Microsoft\Windows\Temporary Internet Files\Content.IE5\AM1I8PN9\stock-photo--d-small-person-with-the-pen-puts-ticks-in-the-list-d-image-isolated-white-background-75906601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286158"/>
            <a:ext cx="644533" cy="502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C:\Users\nodisharia\AppData\Local\Microsoft\Windows\Temporary Internet Files\Content.IE5\DE4CGPLA\768px-Building2.svg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168129"/>
            <a:ext cx="691136" cy="667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599" y="1286158"/>
            <a:ext cx="579555" cy="49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 descr="C:\Users\nodisharia\AppData\Local\Microsoft\Windows\Temporary Internet Files\Content.IE5\AM1I8PN9\stock-photo--d-small-person-with-the-pen-puts-ticks-in-the-list-d-image-isolated-white-background-7590660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8878" y="1303993"/>
            <a:ext cx="578943" cy="45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C:\Users\nodisharia\AppData\Local\Microsoft\Windows\Temporary Internet Files\Content.IE5\K0O7W0UI\768px-User_icon_2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633" y="1286158"/>
            <a:ext cx="549275" cy="54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C:\Users\nodisharia\AppData\Local\Microsoft\Windows\Temporary Internet Files\Content.IE5\DE4CGPLA\768px-Building2.svg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7657" y="1158225"/>
            <a:ext cx="763788" cy="73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9" descr="C:\Program Files (x86)\Microsoft Office\MEDIA\CAGCAT10\j0300520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619" y="1286158"/>
            <a:ext cx="559982" cy="481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10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66800" y="914400"/>
            <a:ext cx="7010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                   დეკლარაციაში არსებული მონაცემები</a:t>
            </a:r>
          </a:p>
          <a:p>
            <a:endParaRPr lang="ka-GE" sz="2400" b="1" dirty="0" smtClean="0"/>
          </a:p>
          <a:p>
            <a:pPr algn="just"/>
            <a:endParaRPr lang="ka-GE" sz="24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ოჯახის წევრთა პერსონალური მონაცემები: სქესი, ასაკი, ჯანმრთელობის მდგომარეობა, განათლება, სტატუსი  (შშმპ, მარტოხელა დედა, მარტოხელა პენსიონერი) ა.შ.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უძრავი /მოძრავი ქონება - </a:t>
            </a:r>
            <a:r>
              <a:rPr lang="ka-GE" sz="1600" dirty="0" smtClean="0">
                <a:solidFill>
                  <a:srgbClr val="FF0000"/>
                </a:solidFill>
              </a:rPr>
              <a:t>საბჭოთა ავტომანქანა და საყოფაცხოვრებო ნივთები არ შედის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რეგულარული შემოსავლები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არარეგულარული შ</a:t>
            </a:r>
            <a:r>
              <a:rPr lang="ka-GE" sz="2400" dirty="0"/>
              <a:t>ე</a:t>
            </a:r>
            <a:r>
              <a:rPr lang="ka-GE" sz="2400" dirty="0" smtClean="0"/>
              <a:t>მოსავლები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კომუნალური ხარჯები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ka-GE" sz="2400" dirty="0" smtClean="0"/>
              <a:t>შინაური ცხოველი/ფრინველი  ა.შ.</a:t>
            </a:r>
            <a:endParaRPr lang="ka-GE" sz="2400" b="1" dirty="0" smtClean="0"/>
          </a:p>
          <a:p>
            <a:pPr algn="ctr"/>
            <a:endParaRPr lang="en-US" sz="2400" b="1" dirty="0"/>
          </a:p>
        </p:txBody>
      </p:sp>
      <p:pic>
        <p:nvPicPr>
          <p:cNvPr id="7" name="Picture 6" descr="C:\Users\nodisharia\AppData\Local\Microsoft\Windows\Temporary Internet Files\Content.IE5\S7687CZ2\lgi01a201310211900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211386"/>
            <a:ext cx="758588" cy="845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7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</a:t>
            </a:r>
            <a:r>
              <a:rPr lang="ka-GE" sz="2400" b="1" dirty="0" smtClean="0"/>
              <a:t>ქულის გამოთვლა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304800" y="566678"/>
            <a:ext cx="85344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endParaRPr lang="ka-GE" dirty="0" smtClean="0"/>
          </a:p>
          <a:p>
            <a:pPr lvl="0">
              <a:buFont typeface="Arial" pitchFamily="34" charset="0"/>
              <a:buChar char="•"/>
            </a:pPr>
            <a:endParaRPr lang="ka-GE" dirty="0"/>
          </a:p>
          <a:p>
            <a:pPr lvl="0">
              <a:buFont typeface="Arial" pitchFamily="34" charset="0"/>
              <a:buChar char="•"/>
            </a:pPr>
            <a:endParaRPr lang="ka-GE" dirty="0" smtClean="0"/>
          </a:p>
          <a:p>
            <a:pPr lvl="0">
              <a:buFont typeface="Arial" pitchFamily="34" charset="0"/>
              <a:buChar char="•"/>
            </a:pPr>
            <a:endParaRPr lang="ka-GE" dirty="0"/>
          </a:p>
          <a:p>
            <a:pPr lvl="0">
              <a:buFont typeface="Arial" pitchFamily="34" charset="0"/>
              <a:buChar char="•"/>
            </a:pPr>
            <a:r>
              <a:rPr lang="ka-GE" dirty="0" smtClean="0"/>
              <a:t>ოჯახის </a:t>
            </a:r>
            <a:r>
              <a:rPr lang="ka-GE" dirty="0"/>
              <a:t>კეთილდ</a:t>
            </a:r>
            <a:r>
              <a:rPr lang="de-AT" dirty="0"/>
              <a:t>ღ</a:t>
            </a:r>
            <a:r>
              <a:rPr lang="ka-GE" dirty="0"/>
              <a:t>ეობის ინდექსი </a:t>
            </a:r>
            <a:r>
              <a:rPr lang="ka-GE" dirty="0" smtClean="0"/>
              <a:t> (</a:t>
            </a:r>
            <a:r>
              <a:rPr lang="en-US" dirty="0"/>
              <a:t>I</a:t>
            </a:r>
            <a:r>
              <a:rPr lang="en-US" dirty="0" smtClean="0"/>
              <a:t>) </a:t>
            </a:r>
            <a:r>
              <a:rPr lang="ka-GE" dirty="0" smtClean="0"/>
              <a:t>გამოითვლება </a:t>
            </a:r>
            <a:r>
              <a:rPr lang="ka-GE" dirty="0"/>
              <a:t>ფორმულით: </a:t>
            </a:r>
          </a:p>
          <a:p>
            <a:pPr lvl="0">
              <a:buFont typeface="Arial" pitchFamily="34" charset="0"/>
              <a:buChar char="•"/>
            </a:pPr>
            <a:endParaRPr lang="ka-GE" sz="1600" dirty="0"/>
          </a:p>
          <a:p>
            <a:pPr lvl="0"/>
            <a:endParaRPr lang="en-US" sz="1600" dirty="0"/>
          </a:p>
          <a:p>
            <a:r>
              <a:rPr lang="en-US" sz="1600" dirty="0"/>
              <a:t> </a:t>
            </a:r>
          </a:p>
          <a:p>
            <a:pPr lvl="0">
              <a:buFont typeface="Arial" pitchFamily="34" charset="0"/>
              <a:buChar char="•"/>
            </a:pPr>
            <a:endParaRPr lang="ka-GE" sz="1600" dirty="0"/>
          </a:p>
          <a:p>
            <a:pPr lvl="0">
              <a:buFont typeface="Arial" pitchFamily="34" charset="0"/>
              <a:buChar char="•"/>
            </a:pPr>
            <a:endParaRPr lang="ka-GE" sz="1600" dirty="0"/>
          </a:p>
          <a:p>
            <a:pPr lvl="0">
              <a:buFont typeface="Arial" pitchFamily="34" charset="0"/>
              <a:buChar char="•"/>
            </a:pPr>
            <a:r>
              <a:rPr lang="de-AT" sz="1600" dirty="0"/>
              <a:t> </a:t>
            </a:r>
            <a:r>
              <a:rPr lang="ka-GE" dirty="0"/>
              <a:t>სადაც </a:t>
            </a:r>
            <a:r>
              <a:rPr lang="en-US" dirty="0"/>
              <a:t>C</a:t>
            </a:r>
            <a:r>
              <a:rPr lang="ka-GE" dirty="0"/>
              <a:t>  არის  </a:t>
            </a:r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ka-GE" dirty="0"/>
              <a:t>სამომხმარებლო ინდექსი (ოჯახის რეალური მოხმარების შეფასება)</a:t>
            </a:r>
            <a:r>
              <a:rPr lang="de-AT" dirty="0"/>
              <a:t>; </a:t>
            </a:r>
            <a:endParaRPr lang="en-US" dirty="0"/>
          </a:p>
          <a:p>
            <a:r>
              <a:rPr lang="en-US" dirty="0"/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en-US" dirty="0"/>
              <a:t> N</a:t>
            </a:r>
            <a:r>
              <a:rPr lang="ka-GE" dirty="0"/>
              <a:t>  არის </a:t>
            </a:r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ka-GE" dirty="0"/>
              <a:t>საჭიროების ინდექსი. საჭიროების ინდექსის გამოთვლისას გაითვალისწინება ეკვივალე</a:t>
            </a:r>
            <a:r>
              <a:rPr lang="de-AT" dirty="0"/>
              <a:t>ნტ</a:t>
            </a:r>
            <a:r>
              <a:rPr lang="ka-GE" dirty="0"/>
              <a:t>ობის კოეფიციენტები და თანაცხოვრების ეფექტი.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 err="1"/>
              <a:t>რაც</a:t>
            </a:r>
            <a:r>
              <a:rPr lang="en-US" dirty="0"/>
              <a:t> </a:t>
            </a:r>
            <a:r>
              <a:rPr lang="en-US" dirty="0" err="1"/>
              <a:t>უფრო</a:t>
            </a:r>
            <a:r>
              <a:rPr lang="en-US" dirty="0"/>
              <a:t> </a:t>
            </a:r>
            <a:r>
              <a:rPr lang="en-US" dirty="0" err="1"/>
              <a:t>ნაკლებია</a:t>
            </a:r>
            <a:r>
              <a:rPr lang="en-US" dirty="0"/>
              <a:t> </a:t>
            </a:r>
            <a:r>
              <a:rPr lang="en-US" dirty="0" err="1" smtClean="0"/>
              <a:t>კეთილდ</a:t>
            </a:r>
            <a:r>
              <a:rPr lang="ka-GE" dirty="0" smtClean="0"/>
              <a:t>ღ</a:t>
            </a:r>
            <a:r>
              <a:rPr lang="en-US" dirty="0" err="1" smtClean="0"/>
              <a:t>ეობის</a:t>
            </a:r>
            <a:r>
              <a:rPr lang="en-US" dirty="0" smtClean="0"/>
              <a:t> </a:t>
            </a:r>
            <a:r>
              <a:rPr lang="en-US" dirty="0" err="1"/>
              <a:t>ინდექსი</a:t>
            </a:r>
            <a:r>
              <a:rPr lang="en-US" dirty="0"/>
              <a:t>, </a:t>
            </a:r>
            <a:r>
              <a:rPr lang="en-US" dirty="0" err="1"/>
              <a:t>მით</a:t>
            </a:r>
            <a:r>
              <a:rPr lang="en-US" dirty="0"/>
              <a:t> </a:t>
            </a:r>
            <a:r>
              <a:rPr lang="en-US" dirty="0" err="1"/>
              <a:t>უფრო</a:t>
            </a:r>
            <a:r>
              <a:rPr lang="en-US" dirty="0"/>
              <a:t> </a:t>
            </a:r>
            <a:r>
              <a:rPr lang="en-US" dirty="0" err="1"/>
              <a:t>დაბალია</a:t>
            </a:r>
            <a:r>
              <a:rPr lang="en-US" dirty="0"/>
              <a:t> </a:t>
            </a:r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en-US" dirty="0" err="1" smtClean="0"/>
              <a:t>კეთილდ</a:t>
            </a:r>
            <a:r>
              <a:rPr lang="ka-GE" dirty="0" smtClean="0"/>
              <a:t>ღ</a:t>
            </a:r>
            <a:r>
              <a:rPr lang="en-US" dirty="0" err="1" smtClean="0"/>
              <a:t>ეობის</a:t>
            </a:r>
            <a:r>
              <a:rPr lang="en-US" dirty="0" smtClean="0"/>
              <a:t> </a:t>
            </a:r>
            <a:r>
              <a:rPr lang="en-US" dirty="0" err="1"/>
              <a:t>დონე</a:t>
            </a:r>
            <a:r>
              <a:rPr lang="en-US" dirty="0"/>
              <a:t>.</a:t>
            </a:r>
          </a:p>
          <a:p>
            <a:endParaRPr lang="en-US" sz="1600" dirty="0"/>
          </a:p>
        </p:txBody>
      </p:sp>
      <p:pic>
        <p:nvPicPr>
          <p:cNvPr id="8" name="Object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209800"/>
            <a:ext cx="1073150" cy="7154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9372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533400"/>
            <a:ext cx="8534400" cy="7408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                             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სამომხმარებლო </a:t>
            </a:r>
            <a:r>
              <a:rPr lang="ka-G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ინდექსის </a:t>
            </a:r>
            <a:r>
              <a:rPr lang="ka-G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სტრუქტურა</a:t>
            </a:r>
          </a:p>
          <a:p>
            <a:pPr>
              <a:buNone/>
            </a:pPr>
            <a:endParaRPr lang="ka-GE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buNone/>
            </a:pPr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cad Nusx Geo" pitchFamily="34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		</a:t>
            </a:r>
          </a:p>
          <a:p>
            <a:pPr>
              <a:lnSpc>
                <a:spcPct val="90000"/>
              </a:lnSpc>
            </a:pPr>
            <a:endParaRPr lang="ka-GE" dirty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sz="1400" dirty="0" smtClean="0"/>
          </a:p>
          <a:p>
            <a:pPr>
              <a:lnSpc>
                <a:spcPct val="90000"/>
              </a:lnSpc>
              <a:buNone/>
            </a:pPr>
            <a:r>
              <a:rPr lang="ka-GE" sz="1400" dirty="0" smtClean="0"/>
              <a:t>ოჯახის </a:t>
            </a:r>
            <a:r>
              <a:rPr lang="ka-GE" sz="1400" dirty="0"/>
              <a:t>სამომხმარებლო ინდექსი </a:t>
            </a:r>
            <a:r>
              <a:rPr lang="en-US" sz="1400" dirty="0" smtClean="0">
                <a:latin typeface="Acad Nusx Geo" pitchFamily="34" charset="0"/>
              </a:rPr>
              <a:t>:</a:t>
            </a:r>
            <a:endParaRPr lang="ka-GE" sz="1400" dirty="0" smtClean="0">
              <a:latin typeface="Acad Nusx Geo" pitchFamily="34" charset="0"/>
            </a:endParaRPr>
          </a:p>
          <a:p>
            <a:r>
              <a:rPr lang="en-US" sz="1400" dirty="0" err="1" smtClean="0">
                <a:latin typeface="Sylfaen" pitchFamily="18" charset="0"/>
              </a:rPr>
              <a:t>Ко</a:t>
            </a:r>
            <a:r>
              <a:rPr lang="en-US" sz="1400" dirty="0" smtClean="0">
                <a:latin typeface="Sylfaen" pitchFamily="18" charset="0"/>
              </a:rPr>
              <a:t> </a:t>
            </a:r>
            <a:r>
              <a:rPr lang="en-US" sz="1400" dirty="0">
                <a:latin typeface="Sylfaen" pitchFamily="18" charset="0"/>
              </a:rPr>
              <a:t>- </a:t>
            </a:r>
            <a:r>
              <a:rPr lang="en-US" sz="1400" dirty="0" err="1">
                <a:latin typeface="Sylfaen" pitchFamily="18" charset="0"/>
              </a:rPr>
              <a:t>არის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მუდმივი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კოეფიციენტი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Cl- </a:t>
            </a:r>
            <a:r>
              <a:rPr lang="en-US" sz="1400" dirty="0" err="1">
                <a:latin typeface="Sylfaen" pitchFamily="18" charset="0"/>
              </a:rPr>
              <a:t>სასოფლო-სამეურნეო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(</a:t>
            </a:r>
            <a:r>
              <a:rPr lang="en-US" sz="1400" dirty="0" err="1">
                <a:latin typeface="Sylfaen" pitchFamily="18" charset="0"/>
              </a:rPr>
              <a:t>მიწის</a:t>
            </a:r>
            <a:r>
              <a:rPr lang="en-US" sz="1400" dirty="0">
                <a:latin typeface="Sylfaen" pitchFamily="18" charset="0"/>
              </a:rPr>
              <a:t>)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C2- </a:t>
            </a:r>
            <a:r>
              <a:rPr lang="en-US" sz="1400" dirty="0" err="1">
                <a:latin typeface="Sylfaen" pitchFamily="18" charset="0"/>
              </a:rPr>
              <a:t>სასოფლო-სამეურნეო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(</a:t>
            </a:r>
            <a:r>
              <a:rPr lang="en-US" sz="1400" dirty="0" err="1">
                <a:latin typeface="Sylfaen" pitchFamily="18" charset="0"/>
              </a:rPr>
              <a:t>პირუტყვის</a:t>
            </a:r>
            <a:r>
              <a:rPr lang="en-US" sz="1400" dirty="0">
                <a:latin typeface="Sylfaen" pitchFamily="18" charset="0"/>
              </a:rPr>
              <a:t>)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C3- </a:t>
            </a:r>
            <a:r>
              <a:rPr lang="en-US" sz="1400" dirty="0" err="1">
                <a:latin typeface="Sylfaen" pitchFamily="18" charset="0"/>
              </a:rPr>
              <a:t>მოძრავი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C4- </a:t>
            </a:r>
            <a:r>
              <a:rPr lang="en-US" sz="1400" dirty="0" err="1">
                <a:latin typeface="Sylfaen" pitchFamily="18" charset="0"/>
              </a:rPr>
              <a:t>შემოსავლების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C5- </a:t>
            </a:r>
            <a:r>
              <a:rPr lang="en-US" sz="1400" dirty="0" err="1">
                <a:latin typeface="Sylfaen" pitchFamily="18" charset="0"/>
              </a:rPr>
              <a:t>კომუნალური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ხარჯების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C6- </a:t>
            </a:r>
            <a:r>
              <a:rPr lang="en-US" sz="1400" dirty="0" err="1">
                <a:latin typeface="Sylfaen" pitchFamily="18" charset="0"/>
              </a:rPr>
              <a:t>დემოგრაფიული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С7- </a:t>
            </a:r>
            <a:r>
              <a:rPr lang="en-US" sz="1400" dirty="0" err="1">
                <a:latin typeface="Sylfaen" pitchFamily="18" charset="0"/>
              </a:rPr>
              <a:t>განათლებისა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დასაქმების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С8- </a:t>
            </a:r>
            <a:r>
              <a:rPr lang="en-US" sz="1400" dirty="0" err="1">
                <a:latin typeface="Sylfaen" pitchFamily="18" charset="0"/>
              </a:rPr>
              <a:t>ტერიტორიული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С9- </a:t>
            </a:r>
            <a:r>
              <a:rPr lang="en-US" sz="1400" dirty="0" err="1">
                <a:latin typeface="Sylfaen" pitchFamily="18" charset="0"/>
              </a:rPr>
              <a:t>ძირითადი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საცხოვრებლის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მდგომარეობის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С10- </a:t>
            </a:r>
            <a:r>
              <a:rPr lang="en-US" sz="1400" dirty="0" err="1">
                <a:latin typeface="Sylfaen" pitchFamily="18" charset="0"/>
              </a:rPr>
              <a:t>სხვა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უძრავი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ქონების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ინდექსი</a:t>
            </a:r>
            <a:r>
              <a:rPr lang="en-US" sz="1400" dirty="0">
                <a:latin typeface="Sylfaen" pitchFamily="18" charset="0"/>
              </a:rPr>
              <a:t>;</a:t>
            </a:r>
          </a:p>
          <a:p>
            <a:r>
              <a:rPr lang="en-US" sz="1400" dirty="0">
                <a:latin typeface="Sylfaen" pitchFamily="18" charset="0"/>
              </a:rPr>
              <a:t> С0 - </a:t>
            </a:r>
            <a:r>
              <a:rPr lang="en-US" sz="1400" dirty="0" err="1">
                <a:latin typeface="Sylfaen" pitchFamily="18" charset="0"/>
              </a:rPr>
              <a:t>გასული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პერიოდის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განმავლობაში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ოჯახის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მისი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რომელიმე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წევრის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მიერ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მიღებული</a:t>
            </a:r>
            <a:r>
              <a:rPr lang="en-US" sz="1400" dirty="0">
                <a:latin typeface="Sylfaen" pitchFamily="18" charset="0"/>
              </a:rPr>
              <a:t> (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მისაღები</a:t>
            </a:r>
            <a:r>
              <a:rPr lang="en-US" sz="1400" dirty="0">
                <a:latin typeface="Sylfaen" pitchFamily="18" charset="0"/>
              </a:rPr>
              <a:t>) </a:t>
            </a:r>
            <a:r>
              <a:rPr lang="en-US" sz="1400" dirty="0" err="1">
                <a:latin typeface="Sylfaen" pitchFamily="18" charset="0"/>
              </a:rPr>
              <a:t>ფულადი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სოციალური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დახმარება</a:t>
            </a:r>
            <a:r>
              <a:rPr lang="en-US" sz="1400" dirty="0">
                <a:latin typeface="Sylfaen" pitchFamily="18" charset="0"/>
              </a:rPr>
              <a:t> „</a:t>
            </a:r>
            <a:r>
              <a:rPr lang="en-US" sz="1400" dirty="0" err="1">
                <a:latin typeface="Sylfaen" pitchFamily="18" charset="0"/>
              </a:rPr>
              <a:t>საარსებო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შემწეობა</a:t>
            </a:r>
            <a:r>
              <a:rPr lang="en-US" sz="1400" dirty="0">
                <a:latin typeface="Sylfaen" pitchFamily="18" charset="0"/>
              </a:rPr>
              <a:t>“ 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სხვა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ფულადი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სოციალური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გასაცემელი</a:t>
            </a:r>
            <a:r>
              <a:rPr lang="en-US" sz="1400" dirty="0">
                <a:latin typeface="Sylfaen" pitchFamily="18" charset="0"/>
              </a:rPr>
              <a:t>, </a:t>
            </a:r>
            <a:r>
              <a:rPr lang="en-US" sz="1400" dirty="0" err="1">
                <a:latin typeface="Sylfaen" pitchFamily="18" charset="0"/>
              </a:rPr>
              <a:t>რომლის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გაცემა</a:t>
            </a:r>
            <a:r>
              <a:rPr lang="en-US" sz="1400" dirty="0">
                <a:latin typeface="Sylfaen" pitchFamily="18" charset="0"/>
              </a:rPr>
              <a:t> „</a:t>
            </a:r>
            <a:r>
              <a:rPr lang="en-US" sz="1400" dirty="0" err="1">
                <a:latin typeface="Sylfaen" pitchFamily="18" charset="0"/>
              </a:rPr>
              <a:t>საარსებო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შემწეობის</a:t>
            </a:r>
            <a:r>
              <a:rPr lang="en-US" sz="1400" dirty="0">
                <a:latin typeface="Sylfaen" pitchFamily="18" charset="0"/>
              </a:rPr>
              <a:t>" </a:t>
            </a:r>
            <a:r>
              <a:rPr lang="en-US" sz="1400" dirty="0" err="1">
                <a:latin typeface="Sylfaen" pitchFamily="18" charset="0"/>
              </a:rPr>
              <a:t>მიღების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შემთხვევაში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შეიმლება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შეწყდეს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მოქმედი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კანონმდებლობის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შესაბამისად</a:t>
            </a:r>
            <a:r>
              <a:rPr lang="en-US" sz="1400" dirty="0">
                <a:latin typeface="Sylfaen" pitchFamily="18" charset="0"/>
              </a:rPr>
              <a:t>; </a:t>
            </a:r>
            <a:r>
              <a:rPr lang="en-US" sz="1400" dirty="0" err="1">
                <a:latin typeface="Sylfaen" pitchFamily="18" charset="0"/>
              </a:rPr>
              <a:t>ან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სხვა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ფულადი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დახმარება</a:t>
            </a:r>
            <a:r>
              <a:rPr lang="en-US" sz="1400" dirty="0">
                <a:latin typeface="Sylfaen" pitchFamily="18" charset="0"/>
              </a:rPr>
              <a:t>, </a:t>
            </a:r>
            <a:r>
              <a:rPr lang="en-US" sz="1400" dirty="0" err="1">
                <a:latin typeface="Sylfaen" pitchFamily="18" charset="0"/>
              </a:rPr>
              <a:t>რომლის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გაცემა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დამოკიდებულია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სარეიტინგო</a:t>
            </a:r>
            <a:r>
              <a:rPr lang="en-US" sz="1400" dirty="0">
                <a:latin typeface="Sylfaen" pitchFamily="18" charset="0"/>
              </a:rPr>
              <a:t> </a:t>
            </a:r>
            <a:r>
              <a:rPr lang="en-US" sz="1400" dirty="0" err="1">
                <a:latin typeface="Sylfaen" pitchFamily="18" charset="0"/>
              </a:rPr>
              <a:t>ქულაზე</a:t>
            </a:r>
            <a:r>
              <a:rPr lang="en-US" sz="1400" dirty="0">
                <a:latin typeface="Sylfaen" pitchFamily="18" charset="0"/>
              </a:rPr>
              <a:t>.</a:t>
            </a:r>
            <a:endParaRPr lang="ka-GE" sz="1400" dirty="0" smtClean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 smtClean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ka-GE" dirty="0" smtClean="0">
              <a:latin typeface="Acad Nusx Geo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en-US" dirty="0">
              <a:latin typeface="Acad Nusx Geo" pitchFamily="34" charset="0"/>
            </a:endParaRPr>
          </a:p>
          <a:p>
            <a:pPr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pic>
        <p:nvPicPr>
          <p:cNvPr id="13" name="Picture 3" descr="C:\Users\ULOGUA\Desktop\prc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6306" y="1252536"/>
            <a:ext cx="1590675" cy="1038225"/>
          </a:xfrm>
          <a:prstGeom prst="rect">
            <a:avLst/>
          </a:prstGeom>
          <a:noFill/>
        </p:spPr>
      </p:pic>
      <p:pic>
        <p:nvPicPr>
          <p:cNvPr id="14" name="Picture 4" descr="C:\Users\ULOGUA\Desktop\C0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10511" y="1448213"/>
            <a:ext cx="676275" cy="581025"/>
          </a:xfrm>
          <a:prstGeom prst="rect">
            <a:avLst/>
          </a:prstGeom>
          <a:noFill/>
        </p:spPr>
      </p:pic>
      <p:pic>
        <p:nvPicPr>
          <p:cNvPr id="15" name="Picture 14" descr="C:\Users\ULOGUA\Desktop\exp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33604" y="1423987"/>
            <a:ext cx="1276350" cy="6953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0618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1143703"/>
            <a:ext cx="86868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ka-GE" sz="2800" b="1" dirty="0" smtClean="0">
                <a:latin typeface="Arial" charset="0"/>
              </a:rPr>
              <a:t>              საჭიროების </a:t>
            </a:r>
            <a:r>
              <a:rPr lang="ka-GE" sz="2800" b="1" dirty="0">
                <a:latin typeface="Arial" charset="0"/>
              </a:rPr>
              <a:t>ინდექსის სტრუქტურა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შინამეურნეობის</a:t>
            </a:r>
            <a:r>
              <a:rPr lang="en-US" dirty="0"/>
              <a:t> </a:t>
            </a:r>
            <a:r>
              <a:rPr lang="en-US" dirty="0" err="1"/>
              <a:t>საჭიროების</a:t>
            </a:r>
            <a:r>
              <a:rPr lang="en-US" dirty="0"/>
              <a:t> </a:t>
            </a:r>
            <a:r>
              <a:rPr lang="en-US" dirty="0" err="1"/>
              <a:t>ინდექსი</a:t>
            </a:r>
            <a:r>
              <a:rPr lang="en-US" dirty="0"/>
              <a:t> </a:t>
            </a:r>
            <a:r>
              <a:rPr lang="en-US" dirty="0" err="1"/>
              <a:t>გამოითვლება</a:t>
            </a:r>
            <a:r>
              <a:rPr lang="en-US" dirty="0"/>
              <a:t> </a:t>
            </a:r>
            <a:r>
              <a:rPr lang="en-US" dirty="0" err="1"/>
              <a:t>ფორმულით</a:t>
            </a:r>
            <a:r>
              <a:rPr lang="en-US" dirty="0"/>
              <a:t>:</a:t>
            </a:r>
            <a:endParaRPr lang="ka-GE" dirty="0"/>
          </a:p>
          <a:p>
            <a:endParaRPr lang="ka-GE" dirty="0"/>
          </a:p>
          <a:p>
            <a:pPr>
              <a:buNone/>
            </a:pPr>
            <a:endParaRPr lang="ka-GE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 - </a:t>
            </a:r>
            <a:r>
              <a:rPr lang="en-US" sz="1600" dirty="0" err="1"/>
              <a:t>არის</a:t>
            </a:r>
            <a:r>
              <a:rPr lang="en-US" sz="1600" dirty="0"/>
              <a:t> </a:t>
            </a:r>
            <a:r>
              <a:rPr lang="en-US" sz="1600" dirty="0" err="1"/>
              <a:t>შინამეურნეობის</a:t>
            </a:r>
            <a:r>
              <a:rPr lang="en-US" sz="1600" dirty="0"/>
              <a:t> </a:t>
            </a:r>
            <a:r>
              <a:rPr lang="en-US" sz="1600" dirty="0" err="1"/>
              <a:t>წევრთა</a:t>
            </a:r>
            <a:r>
              <a:rPr lang="en-US" sz="1600" dirty="0"/>
              <a:t> </a:t>
            </a:r>
            <a:r>
              <a:rPr lang="en-US" sz="1600" dirty="0" err="1"/>
              <a:t>რაოდენობა</a:t>
            </a:r>
            <a:endParaRPr lang="ka-GE" sz="1600" dirty="0"/>
          </a:p>
          <a:p>
            <a:r>
              <a:rPr lang="en-US" sz="1600" dirty="0"/>
              <a:t>b =0.2 – </a:t>
            </a:r>
            <a:r>
              <a:rPr lang="en-US" sz="1600" dirty="0" err="1"/>
              <a:t>თანაცხოვრების</a:t>
            </a:r>
            <a:r>
              <a:rPr lang="en-US" sz="1600" dirty="0"/>
              <a:t> </a:t>
            </a:r>
            <a:r>
              <a:rPr lang="en-US" sz="1600" dirty="0" err="1"/>
              <a:t>ეფექტის</a:t>
            </a:r>
            <a:r>
              <a:rPr lang="en-US" sz="1600" dirty="0"/>
              <a:t> </a:t>
            </a:r>
            <a:r>
              <a:rPr lang="en-US" sz="1600" dirty="0" err="1"/>
              <a:t>მაჩვენებელი</a:t>
            </a:r>
            <a:endParaRPr lang="ka-GE" sz="1600" dirty="0"/>
          </a:p>
          <a:p>
            <a:r>
              <a:rPr lang="en-US" sz="1600" i="1" dirty="0"/>
              <a:t>E</a:t>
            </a:r>
            <a:r>
              <a:rPr lang="en-US" sz="1600" dirty="0"/>
              <a:t> – </a:t>
            </a:r>
            <a:r>
              <a:rPr lang="en-US" sz="1600" dirty="0" err="1"/>
              <a:t>ეკვივალენტურ</a:t>
            </a:r>
            <a:r>
              <a:rPr lang="en-US" sz="1600" dirty="0"/>
              <a:t> </a:t>
            </a:r>
            <a:r>
              <a:rPr lang="en-US" sz="1600" dirty="0" err="1"/>
              <a:t>მოზრდილთა</a:t>
            </a:r>
            <a:r>
              <a:rPr lang="en-US" sz="1600" dirty="0"/>
              <a:t> </a:t>
            </a:r>
            <a:r>
              <a:rPr lang="en-US" sz="1600" dirty="0" err="1"/>
              <a:t>რაოდენობა</a:t>
            </a:r>
            <a:r>
              <a:rPr lang="en-US" sz="1600" dirty="0"/>
              <a:t> </a:t>
            </a:r>
            <a:r>
              <a:rPr lang="en-US" sz="1600" dirty="0" err="1"/>
              <a:t>შინამეურნეობაში</a:t>
            </a:r>
            <a:endParaRPr lang="ka-GE" sz="1600" dirty="0"/>
          </a:p>
          <a:p>
            <a:r>
              <a:rPr lang="en-US" sz="1600" i="1" dirty="0"/>
              <a:t>B</a:t>
            </a:r>
            <a:r>
              <a:rPr lang="en-US" sz="1600" dirty="0"/>
              <a:t>  –  </a:t>
            </a:r>
            <a:r>
              <a:rPr lang="en-US" sz="1600" dirty="0" err="1"/>
              <a:t>მინიმალური</a:t>
            </a:r>
            <a:r>
              <a:rPr lang="en-US" sz="1600" dirty="0"/>
              <a:t> </a:t>
            </a:r>
            <a:r>
              <a:rPr lang="en-US" sz="1600" dirty="0" err="1"/>
              <a:t>სამომხმარებლო</a:t>
            </a:r>
            <a:r>
              <a:rPr lang="en-US" sz="1600" dirty="0"/>
              <a:t> </a:t>
            </a:r>
            <a:r>
              <a:rPr lang="en-US" sz="1600" dirty="0" err="1"/>
              <a:t>კალათის</a:t>
            </a:r>
            <a:r>
              <a:rPr lang="en-US" sz="1600" dirty="0"/>
              <a:t> </a:t>
            </a:r>
            <a:r>
              <a:rPr lang="en-US" sz="1600" dirty="0" err="1"/>
              <a:t>ღირებულება</a:t>
            </a:r>
            <a:r>
              <a:rPr lang="en-US" sz="1600" dirty="0"/>
              <a:t> </a:t>
            </a:r>
            <a:r>
              <a:rPr lang="en-US" sz="1600" dirty="0" err="1"/>
              <a:t>ფორმულის</a:t>
            </a:r>
            <a:r>
              <a:rPr lang="en-US" sz="1600" dirty="0"/>
              <a:t> </a:t>
            </a:r>
            <a:r>
              <a:rPr lang="en-US" sz="1600" dirty="0" err="1"/>
              <a:t>შექმნის</a:t>
            </a:r>
            <a:r>
              <a:rPr lang="en-US" sz="1600" dirty="0"/>
              <a:t> </a:t>
            </a:r>
            <a:r>
              <a:rPr lang="en-US" sz="1600" dirty="0" err="1"/>
              <a:t>მომენტში</a:t>
            </a:r>
            <a:r>
              <a:rPr lang="en-US" sz="1600" dirty="0"/>
              <a:t> (149.6 </a:t>
            </a:r>
            <a:r>
              <a:rPr lang="en-US" sz="1600" dirty="0" err="1"/>
              <a:t>ლარი</a:t>
            </a:r>
            <a:r>
              <a:rPr lang="en-US" sz="1600" dirty="0"/>
              <a:t>)</a:t>
            </a:r>
            <a:endParaRPr lang="ka-GE" sz="1600" dirty="0"/>
          </a:p>
          <a:p>
            <a:r>
              <a:rPr lang="en-US" sz="1600" dirty="0"/>
              <a:t>N</a:t>
            </a:r>
            <a:r>
              <a:rPr lang="ka-GE" sz="1600" dirty="0"/>
              <a:t> </a:t>
            </a:r>
            <a:r>
              <a:rPr lang="en-US" sz="1600" dirty="0"/>
              <a:t>–</a:t>
            </a:r>
            <a:r>
              <a:rPr lang="ka-GE" sz="1600" dirty="0"/>
              <a:t> საჭიროების ინდექსი  არის თანხის ის მინიმალური ოდენობა, რაც არის საჭირო მოცემული დემოგრაფიული შემადგენლობის ოჯახის არსებობისათვის  სიღარიბის  ზღვრის ზემოთ.</a:t>
            </a:r>
            <a:endParaRPr lang="ru-RU" sz="1600" dirty="0">
              <a:latin typeface="Arial" charset="0"/>
            </a:endParaRP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385196"/>
              </p:ext>
            </p:extLst>
          </p:nvPr>
        </p:nvGraphicFramePr>
        <p:xfrm>
          <a:off x="3855243" y="2433548"/>
          <a:ext cx="1433513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4" imgW="634725" imgH="393529" progId="Equation.3">
                  <p:embed/>
                </p:oleObj>
              </mc:Choice>
              <mc:Fallback>
                <p:oleObj name="Equation" r:id="rId4" imgW="634725" imgH="393529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5243" y="2433548"/>
                        <a:ext cx="1433513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716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სარეიტინგო ქულაზე ეხლა მოქმედი ფაქტორები </a:t>
            </a:r>
            <a:endParaRPr lang="en-US" sz="2400" b="1" dirty="0"/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1329898"/>
            <a:ext cx="8610601" cy="504126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5029200" y="3362235"/>
            <a:ext cx="3962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ctr"/>
            <a:r>
              <a:rPr lang="ka-GE" b="1" dirty="0" smtClean="0">
                <a:solidFill>
                  <a:srgbClr val="FF0000"/>
                </a:solidFill>
              </a:rPr>
              <a:t> 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აგენტის </a:t>
            </a:r>
            <a:r>
              <a:rPr lang="ka-GE" sz="2000" b="1" i="1" u="sng" dirty="0">
                <a:solidFill>
                  <a:srgbClr val="FF0000"/>
                </a:solidFill>
              </a:rPr>
              <a:t>სუბიექტურ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აზრს </a:t>
            </a:r>
            <a:r>
              <a:rPr lang="ka-GE" sz="2000" b="1" i="1" u="sng" dirty="0">
                <a:solidFill>
                  <a:srgbClr val="FF0000"/>
                </a:solidFill>
              </a:rPr>
              <a:t>და </a:t>
            </a:r>
            <a:r>
              <a:rPr lang="ka-GE" sz="2000" b="1" i="1" u="sng" dirty="0" smtClean="0">
                <a:solidFill>
                  <a:srgbClr val="FF0000"/>
                </a:solidFill>
              </a:rPr>
              <a:t>    თვითმმართველობის </a:t>
            </a:r>
            <a:r>
              <a:rPr lang="ka-GE" sz="2000" b="1" i="1" u="sng" dirty="0">
                <a:solidFill>
                  <a:srgbClr val="FF0000"/>
                </a:solidFill>
              </a:rPr>
              <a:t>შუამდგომლობას აღარ აქვს გავლენა სარეიტინგო ქულაზე</a:t>
            </a:r>
          </a:p>
        </p:txBody>
      </p:sp>
    </p:spTree>
    <p:extLst>
      <p:ext uri="{BB962C8B-B14F-4D97-AF65-F5344CB8AC3E}">
        <p14:creationId xmlns:p14="http://schemas.microsoft.com/office/powerpoint/2010/main" val="96279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66497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38400" y="914400"/>
            <a:ext cx="5638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ბენეფიციართა რაოდენობა/ გადარციხული თანხა/მოქალაქეთა განცხადებები (2012-2017წწ)</a:t>
            </a:r>
            <a:endParaRPr lang="en-US" sz="2400" b="1" dirty="0"/>
          </a:p>
        </p:txBody>
      </p:sp>
      <p:sp>
        <p:nvSpPr>
          <p:cNvPr id="2" name="Rectangle 1"/>
          <p:cNvSpPr/>
          <p:nvPr/>
        </p:nvSpPr>
        <p:spPr>
          <a:xfrm>
            <a:off x="5029200" y="3362235"/>
            <a:ext cx="3962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a-GE" b="1" dirty="0" smtClean="0">
              <a:solidFill>
                <a:srgbClr val="FF0000"/>
              </a:solidFill>
            </a:endParaRPr>
          </a:p>
          <a:p>
            <a:pPr algn="just"/>
            <a:r>
              <a:rPr lang="ka-GE" b="1" dirty="0" smtClean="0">
                <a:solidFill>
                  <a:srgbClr val="FF0000"/>
                </a:solidFill>
              </a:rPr>
              <a:t> </a:t>
            </a:r>
          </a:p>
          <a:p>
            <a:pPr algn="just"/>
            <a:endParaRPr lang="ka-GE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671409"/>
              </p:ext>
            </p:extLst>
          </p:nvPr>
        </p:nvGraphicFramePr>
        <p:xfrm>
          <a:off x="152400" y="2286000"/>
          <a:ext cx="8839201" cy="2971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1168"/>
                <a:gridCol w="2707660"/>
                <a:gridCol w="2771713"/>
                <a:gridCol w="2148660"/>
              </a:tblGrid>
              <a:tr h="643248"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წელი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ბენეფიციართა </a:t>
                      </a:r>
                      <a:r>
                        <a:rPr lang="ka-GE" sz="1600" b="1" u="none" strike="noStrike" dirty="0">
                          <a:effectLst/>
                        </a:rPr>
                        <a:t>რაოდენობა (</a:t>
                      </a:r>
                      <a:r>
                        <a:rPr lang="ka-GE" sz="1600" b="1" u="none" strike="noStrike" dirty="0" smtClean="0">
                          <a:effectLst/>
                        </a:rPr>
                        <a:t>საშუალო)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 smtClean="0">
                          <a:effectLst/>
                        </a:rPr>
                        <a:t>   წლიურად </a:t>
                      </a:r>
                      <a:r>
                        <a:rPr lang="ka-GE" sz="1600" b="1" u="none" strike="noStrike" dirty="0">
                          <a:effectLst/>
                        </a:rPr>
                        <a:t>გადარიცხული თანხა 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a-GE" sz="1600" b="1" u="none" strike="noStrike" dirty="0">
                          <a:effectLst/>
                        </a:rPr>
                        <a:t>მოქალაქეთა</a:t>
                      </a:r>
                      <a:br>
                        <a:rPr lang="ka-GE" sz="1600" b="1" u="none" strike="noStrike" dirty="0">
                          <a:effectLst/>
                        </a:rPr>
                      </a:br>
                      <a:r>
                        <a:rPr lang="ka-GE" sz="1600" b="1" u="none" strike="noStrike" dirty="0">
                          <a:effectLst/>
                        </a:rPr>
                        <a:t> განცხადებები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</a:t>
                      </a:r>
                      <a:r>
                        <a:rPr lang="ka-GE" sz="1600" u="none" strike="noStrike" dirty="0" smtClean="0">
                          <a:effectLst/>
                        </a:rPr>
                        <a:t>          </a:t>
                      </a:r>
                      <a:r>
                        <a:rPr lang="en-US" sz="1600" u="none" strike="noStrike" dirty="0" smtClean="0">
                          <a:effectLst/>
                        </a:rPr>
                        <a:t>435,961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140,922,420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</a:rPr>
                        <a:t>3,129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437,238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213,974,751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5,754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432,487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281,108,370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3,412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376,776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253,628,864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5,312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2016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459,619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270,190,066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3,631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88092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>
                          <a:effectLst/>
                        </a:rPr>
                        <a:t>2017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       450,423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                          257,750,211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</a:rPr>
                        <a:t>3,176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46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197" y="-124837"/>
            <a:ext cx="9144000" cy="6857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4800" y="1826567"/>
            <a:ext cx="8382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endParaRPr lang="ka-GE" dirty="0" smtClean="0"/>
          </a:p>
          <a:p>
            <a:pPr lvl="0"/>
            <a:endParaRPr lang="ka-GE" dirty="0" smtClean="0"/>
          </a:p>
          <a:p>
            <a:endParaRPr lang="en-US" dirty="0"/>
          </a:p>
          <a:p>
            <a:pPr marL="285750" lvl="0" indent="-285750">
              <a:buFont typeface="Arial" pitchFamily="34" charset="0"/>
              <a:buChar char="•"/>
            </a:pPr>
            <a:endParaRPr lang="en-US" dirty="0"/>
          </a:p>
          <a:p>
            <a:pPr lvl="0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9600" y="1595735"/>
            <a:ext cx="75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           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609600" y="1582341"/>
            <a:ext cx="80772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 smtClean="0"/>
              <a:t>მეთოდოლოგიის ძლიერი </a:t>
            </a:r>
            <a:r>
              <a:rPr lang="ka-GE" sz="2400" b="1" dirty="0"/>
              <a:t>მხარეები </a:t>
            </a:r>
            <a:endParaRPr lang="en-US" sz="2400" dirty="0"/>
          </a:p>
          <a:p>
            <a:pPr lvl="0">
              <a:buFont typeface="Arial" pitchFamily="34" charset="0"/>
              <a:buChar char="•"/>
            </a:pPr>
            <a:endParaRPr lang="ka-GE" dirty="0"/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  შინამეურნეობები რანჟირებულია</a:t>
            </a:r>
            <a:r>
              <a:rPr lang="de-AT" sz="2000" dirty="0" smtClean="0"/>
              <a:t>, </a:t>
            </a:r>
            <a:r>
              <a:rPr lang="ka-GE" sz="2000" dirty="0"/>
              <a:t>მათი კეთილდღეობის </a:t>
            </a:r>
            <a:r>
              <a:rPr lang="ka-GE" sz="2000" dirty="0" smtClean="0"/>
              <a:t>მიხედვით და დიფერენცირებულია ფულადი დახმარება</a:t>
            </a:r>
            <a:r>
              <a:rPr lang="de-AT" sz="2000" dirty="0" smtClean="0"/>
              <a:t>; </a:t>
            </a: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de-AT" sz="2000" dirty="0"/>
              <a:t> </a:t>
            </a:r>
            <a:r>
              <a:rPr lang="ka-GE" sz="2000" dirty="0" smtClean="0"/>
              <a:t> სუბიექტური გადაწყვეტილებები მინიმუმამდეა დაყვანილი</a:t>
            </a:r>
            <a:r>
              <a:rPr lang="de-AT" sz="2000" dirty="0" smtClean="0"/>
              <a:t>; </a:t>
            </a:r>
            <a:endParaRPr lang="en-US" sz="2000" dirty="0"/>
          </a:p>
          <a:p>
            <a:pPr>
              <a:buFont typeface="Arial" pitchFamily="34" charset="0"/>
              <a:buChar char="•"/>
            </a:pPr>
            <a:r>
              <a:rPr lang="de-AT" sz="2000" dirty="0"/>
              <a:t> </a:t>
            </a:r>
            <a:r>
              <a:rPr lang="ka-GE" sz="2000" dirty="0" smtClean="0"/>
              <a:t> მონაცემთა ბაზა გამოიყენება სხვადასხვა პროგრამების  დასაგეგმად და ბენეფიციარების  შესარჩევად ადგილობრივ და ცენტრალურ დონეზე.</a:t>
            </a:r>
          </a:p>
          <a:p>
            <a:pPr>
              <a:buFont typeface="Arial" pitchFamily="34" charset="0"/>
              <a:buChar char="•"/>
            </a:pPr>
            <a:r>
              <a:rPr lang="ka-GE" sz="2000" dirty="0" smtClean="0"/>
              <a:t> ახალი მეთოდოლოგია უკეთესად ხედავს მოწყვლად ბავშვიან ოჯახებს, შესაბამისად მეტი ბავშვი გახდა სოციალური დახმარების მიმღები;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74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2884</TotalTime>
  <Words>643</Words>
  <Application>Microsoft Office PowerPoint</Application>
  <PresentationFormat>On-screen Show (4:3)</PresentationFormat>
  <Paragraphs>146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Anuka</dc:creator>
  <cp:lastModifiedBy>Nino Odisharia</cp:lastModifiedBy>
  <cp:revision>318</cp:revision>
  <cp:lastPrinted>2017-09-29T07:29:06Z</cp:lastPrinted>
  <dcterms:created xsi:type="dcterms:W3CDTF">2012-07-10T17:34:05Z</dcterms:created>
  <dcterms:modified xsi:type="dcterms:W3CDTF">2018-01-16T08:53:19Z</dcterms:modified>
</cp:coreProperties>
</file>